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33"/>
    <a:srgbClr val="007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C51F0-D2BB-4334-A583-2E08CC93A46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D471-C352-45A6-B476-811AC612C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7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1D471-C352-45A6-B476-811AC612C0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25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1D471-C352-45A6-B476-811AC612C0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8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CAF7-E50D-E07B-6BDF-4AEA861D9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B32C72-C928-B309-35C7-9C9C6EDE4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074F0-4E58-A9BD-9EFB-80D2FCEB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CC279-24F2-AAF6-D612-2EFF9929C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45CE2-1B1E-46AB-06BD-07869B8F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5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9E1D-0013-B54D-22C5-7CBE975B1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A5DC5-17D7-A3EB-0E76-B4F4B749B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175A2-E70D-F503-B2B7-1068C82AF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0CB6F-2ED9-2707-2601-74E7F3C9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062E0-24EB-CC6E-F515-49A4DF56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1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59FB-FFBA-654A-90EE-7C60EE4A7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CE62F-5326-CE1E-4E9A-04065DD90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8CD1F-CF4B-679C-9281-12DB1BDB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3561C-9998-7652-83CC-F393BF7E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B33C9-4414-DEB4-5493-8663B7E2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5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2551E-7561-8D63-4189-EE5793D51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8B544-9A24-7C7C-254B-CD1D44C6E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176FA-EDFB-3ADF-EEEB-45DF9F5C3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4A826-BBC0-A80A-7DE4-B7529F2E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580E5-4AAB-B06C-D032-DEE8B8B2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47DC0-4EC4-52D5-E7C9-50AF6ECA6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3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F8D9E-BE48-EA54-5FB8-AF7B2059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A2044-C9E8-D343-B4F4-B39F5D2F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F0EBF-DC37-D210-43F9-ACECD530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169FF-123B-42EA-8617-082F69A38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05721-7A46-69FF-EEB8-246BDC6B1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74AEA7-4960-A19E-8929-3670D5B63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1EDF2-70BE-81BB-1759-BE2D0534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982885-87F2-1C15-EDF8-AD717A91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5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865C-0056-FDBC-B12C-673FC0245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4B50C-5D4E-CDA9-46CE-1E6911083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4C582C-FC0E-E7A3-0978-82A32608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9533C-B542-D1A2-1502-65D83582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9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1670B9-FD0F-814C-AE35-5C7CF6DC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42968-E745-51E9-CD2D-6591FD16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E8547-A737-0CFA-E5A0-9C62E427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6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C2B9-077F-6BF7-6619-E24408E4B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74C69-54F9-E8D6-6D38-9E9DBAE36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BB761-FBAE-E224-99B0-10D1F9E71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53B53-52F8-7610-AA9B-C3CF468B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F1D5B4-5269-2C58-7FA9-17AD46CF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E15E8-44B9-E168-616C-286DE85D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4115-6243-7236-BCDF-96A57FA8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C4B058-0CE7-D430-D65B-960F80120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66BF8-C4DC-6366-AB3C-1F926FD25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B14E0-35D7-B40F-44C0-F12B5EDF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EB42D-97AA-6D3F-13FB-FB0FAD92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EE36F-7930-145C-7FDA-05A8530C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241EE-C37F-4239-CC78-177D8D09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55141-FB4D-BE7F-49DF-5CF8AAF91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27AB2-A946-75B7-6B32-FECC7EA86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0297C-4FE0-52A3-CDA1-02577C94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43BD7-29BC-237B-F817-21712F7A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6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1A8B0B-3C66-48DC-1E86-DFEB2FD4B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10C7A-1B51-20A8-7239-0122245DB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5EB51-2366-AFC0-CD4D-8513C9A6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FBF8A-74C3-5438-117D-55687471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223BC-4BA5-E44B-824C-E68E7122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747ACB-1983-E192-4B22-047AFE31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BEA08-53D4-DA73-B2A2-36F36128C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81D15-6A73-5C33-7003-AA7D24DFE4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BBEA5-B234-43E9-AD48-1EF26D3FE729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30B67-4193-F65D-8081-CBC9E385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4667C-8232-0A31-AD01-6D9D7B5CF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1AC124-A541-4D5A-808C-B4CF9964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4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B3722-D9BB-3162-7C1A-3D61F41F6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Qwickly</a:t>
            </a: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Attendance Tool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Getting Started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70DEB9-7B53-54F6-0F4F-F4A913B86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755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2"/>
                </a:solidFill>
              </a:rPr>
              <a:t>Step 1: If you have never used the </a:t>
            </a:r>
            <a:r>
              <a:rPr lang="en-US" sz="2000" dirty="0" err="1">
                <a:solidFill>
                  <a:schemeClr val="bg2"/>
                </a:solidFill>
              </a:rPr>
              <a:t>Qwickly</a:t>
            </a:r>
            <a:r>
              <a:rPr lang="en-US" sz="2000" dirty="0">
                <a:solidFill>
                  <a:schemeClr val="bg2"/>
                </a:solidFill>
              </a:rPr>
              <a:t> Tool before, then you will land on this page after selecting </a:t>
            </a:r>
            <a:r>
              <a:rPr lang="en-US" sz="2000" dirty="0" err="1">
                <a:solidFill>
                  <a:schemeClr val="bg2"/>
                </a:solidFill>
              </a:rPr>
              <a:t>Qwickly</a:t>
            </a:r>
            <a:r>
              <a:rPr lang="en-US" sz="2000" dirty="0">
                <a:solidFill>
                  <a:schemeClr val="bg2"/>
                </a:solidFill>
              </a:rPr>
              <a:t> Attendance from the Course Tools dropdown.</a:t>
            </a:r>
          </a:p>
        </p:txBody>
      </p:sp>
      <p:pic>
        <p:nvPicPr>
          <p:cNvPr id="6" name="Picture 5" descr="A screenshot of a web page&#10;&#10;Description automatically generated">
            <a:extLst>
              <a:ext uri="{FF2B5EF4-FFF2-40B4-BE49-F238E27FC236}">
                <a16:creationId xmlns:a16="http://schemas.microsoft.com/office/drawing/2014/main" id="{7442B6C0-5393-1CC6-D9ED-BE344641F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872099"/>
            <a:ext cx="7296150" cy="3204851"/>
          </a:xfrm>
          <a:prstGeom prst="rect">
            <a:avLst/>
          </a:prstGeom>
          <a:ln w="15875">
            <a:solidFill>
              <a:srgbClr val="FFCC33"/>
            </a:solidFill>
          </a:ln>
        </p:spPr>
      </p:pic>
      <p:pic>
        <p:nvPicPr>
          <p:cNvPr id="7" name="Picture 6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8DAC410F-62FE-5FE6-5B2E-7B7A531A5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017BD6-2FDA-5F88-C38D-E311DF001307}"/>
              </a:ext>
            </a:extLst>
          </p:cNvPr>
          <p:cNvSpPr/>
          <p:nvPr/>
        </p:nvSpPr>
        <p:spPr>
          <a:xfrm>
            <a:off x="5588842" y="3639845"/>
            <a:ext cx="1655338" cy="488272"/>
          </a:xfrm>
          <a:prstGeom prst="rect">
            <a:avLst/>
          </a:prstGeom>
          <a:noFill/>
          <a:ln w="28575"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64AF9DE-B10D-6D65-1DC7-3FCD202B2687}"/>
              </a:ext>
            </a:extLst>
          </p:cNvPr>
          <p:cNvSpPr/>
          <p:nvPr/>
        </p:nvSpPr>
        <p:spPr>
          <a:xfrm rot="2389904">
            <a:off x="4778474" y="3413931"/>
            <a:ext cx="683581" cy="284085"/>
          </a:xfrm>
          <a:prstGeom prst="rightArrow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1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51C5102F-B5D7-5838-7E64-11B9DF30F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8709" y="800280"/>
            <a:ext cx="9052915" cy="5724525"/>
          </a:xfrm>
          <a:prstGeom prst="rect">
            <a:avLst/>
          </a:prstGeom>
          <a:ln w="15875">
            <a:solidFill>
              <a:srgbClr val="FFCC33"/>
            </a:solidFill>
          </a:ln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58954D7C-8D56-8C4C-E465-9FEDF01AF403}"/>
              </a:ext>
            </a:extLst>
          </p:cNvPr>
          <p:cNvSpPr/>
          <p:nvPr/>
        </p:nvSpPr>
        <p:spPr>
          <a:xfrm rot="705024">
            <a:off x="7237932" y="4045603"/>
            <a:ext cx="2676525" cy="1028700"/>
          </a:xfrm>
          <a:prstGeom prst="wedgeEllipseCallout">
            <a:avLst/>
          </a:prstGeom>
          <a:noFill/>
          <a:ln w="190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kern="100" dirty="0">
                <a:solidFill>
                  <a:srgbClr val="215F9A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Select the sort order for your roster and site preferences. You can change these at any time.</a:t>
            </a:r>
            <a:endParaRPr lang="en-US" sz="11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2458E82C-CA94-9FF7-AAB7-AF305D3E7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BE7638E6-947D-F13A-AA7F-51F676A972CD}"/>
              </a:ext>
            </a:extLst>
          </p:cNvPr>
          <p:cNvSpPr txBox="1">
            <a:spLocks/>
          </p:cNvSpPr>
          <p:nvPr/>
        </p:nvSpPr>
        <p:spPr>
          <a:xfrm>
            <a:off x="1347447" y="333195"/>
            <a:ext cx="10029824" cy="62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2"/>
                </a:solidFill>
              </a:rPr>
              <a:t>Step 2: You will begin on the Preferences tab of the Settings page for your course. </a:t>
            </a:r>
          </a:p>
        </p:txBody>
      </p:sp>
    </p:spTree>
    <p:extLst>
      <p:ext uri="{BB962C8B-B14F-4D97-AF65-F5344CB8AC3E}">
        <p14:creationId xmlns:p14="http://schemas.microsoft.com/office/powerpoint/2010/main" val="151457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text&#10;&#10;Description automatically generated">
            <a:extLst>
              <a:ext uri="{FF2B5EF4-FFF2-40B4-BE49-F238E27FC236}">
                <a16:creationId xmlns:a16="http://schemas.microsoft.com/office/drawing/2014/main" id="{877A4290-ADD0-E7BC-160D-E822D113B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07" y="2266950"/>
            <a:ext cx="10716305" cy="3197225"/>
          </a:xfrm>
          <a:prstGeom prst="rect">
            <a:avLst/>
          </a:prstGeom>
          <a:ln w="15875">
            <a:solidFill>
              <a:srgbClr val="FFCC33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60280-F0B0-35A1-945D-B56D3260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447" y="501651"/>
            <a:ext cx="10029824" cy="755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2"/>
                </a:solidFill>
              </a:rPr>
              <a:t>Step 3: Once you selected your preferences, select Save Settings at the bottom of the page.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7ACA5-99FC-F742-552D-FD38AA79C064}"/>
              </a:ext>
            </a:extLst>
          </p:cNvPr>
          <p:cNvSpPr/>
          <p:nvPr/>
        </p:nvSpPr>
        <p:spPr>
          <a:xfrm>
            <a:off x="10711542" y="5029200"/>
            <a:ext cx="1008969" cy="513184"/>
          </a:xfrm>
          <a:prstGeom prst="rect">
            <a:avLst/>
          </a:prstGeom>
          <a:noFill/>
          <a:ln w="28575"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12" name="Picture 11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44C5B246-B439-61AC-6F2E-57955591A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F88EA023-4054-8DD8-739C-3166D5711ED5}"/>
              </a:ext>
            </a:extLst>
          </p:cNvPr>
          <p:cNvSpPr/>
          <p:nvPr/>
        </p:nvSpPr>
        <p:spPr>
          <a:xfrm rot="2389904">
            <a:off x="10016297" y="4480941"/>
            <a:ext cx="683581" cy="284085"/>
          </a:xfrm>
          <a:prstGeom prst="rightArrow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84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a black and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617C2C9D-1A98-CE19-7028-AEBBEBDD7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257" y="2819400"/>
            <a:ext cx="6039485" cy="1219200"/>
          </a:xfrm>
          <a:prstGeom prst="rect">
            <a:avLst/>
          </a:prstGeom>
          <a:ln w="15875">
            <a:solidFill>
              <a:srgbClr val="FFCC33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60280-F0B0-35A1-945D-B56D3260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075" y="501651"/>
            <a:ext cx="10020300" cy="755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2"/>
                </a:solidFill>
              </a:rPr>
              <a:t>Step 4: Select the Attendance Statuses option at the top of the page.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7ACA5-99FC-F742-552D-FD38AA79C064}"/>
              </a:ext>
            </a:extLst>
          </p:cNvPr>
          <p:cNvSpPr/>
          <p:nvPr/>
        </p:nvSpPr>
        <p:spPr>
          <a:xfrm>
            <a:off x="7016619" y="3079101"/>
            <a:ext cx="1604867" cy="802433"/>
          </a:xfrm>
          <a:prstGeom prst="rect">
            <a:avLst/>
          </a:prstGeom>
          <a:noFill/>
          <a:ln w="28575"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9" name="Picture 8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8505F40A-BB4E-C511-41A9-D9BF99407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441B3BC2-62A8-D797-B1A8-4F3F2D3D2E84}"/>
              </a:ext>
            </a:extLst>
          </p:cNvPr>
          <p:cNvSpPr/>
          <p:nvPr/>
        </p:nvSpPr>
        <p:spPr>
          <a:xfrm rot="2389904">
            <a:off x="6180572" y="2677356"/>
            <a:ext cx="683581" cy="284085"/>
          </a:xfrm>
          <a:prstGeom prst="rightArrow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26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60280-F0B0-35A1-945D-B56D3260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720" y="288082"/>
            <a:ext cx="9967907" cy="8961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2"/>
                </a:solidFill>
              </a:rPr>
              <a:t>Step 5: There are three default statuses. These three statuses should be used for the Verification of Participation process. You may choose to add additional statuses for your own purposes. 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E1EA93AA-7355-5314-502F-0B16C2BB4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721" y="1215389"/>
            <a:ext cx="9574557" cy="5271135"/>
          </a:xfrm>
          <a:prstGeom prst="rect">
            <a:avLst/>
          </a:prstGeom>
          <a:ln w="15875">
            <a:solidFill>
              <a:srgbClr val="FFCC33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60006-3973-267F-0043-605DF6283765}"/>
              </a:ext>
            </a:extLst>
          </p:cNvPr>
          <p:cNvSpPr/>
          <p:nvPr/>
        </p:nvSpPr>
        <p:spPr>
          <a:xfrm>
            <a:off x="9979868" y="6039628"/>
            <a:ext cx="1002457" cy="530290"/>
          </a:xfrm>
          <a:prstGeom prst="rect">
            <a:avLst/>
          </a:prstGeom>
          <a:noFill/>
          <a:ln w="28575"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9" name="Picture 8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8AA34A60-DAB4-D2CA-FD62-DDEF4686E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237CC6B8-F733-89EF-DB78-9963B2BB009C}"/>
              </a:ext>
            </a:extLst>
          </p:cNvPr>
          <p:cNvSpPr/>
          <p:nvPr/>
        </p:nvSpPr>
        <p:spPr>
          <a:xfrm rot="2389904">
            <a:off x="9185577" y="5569578"/>
            <a:ext cx="683581" cy="284085"/>
          </a:xfrm>
          <a:prstGeom prst="rightArrow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776E03-EF32-9B1F-E83A-6A7B889B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57199"/>
            <a:ext cx="3932237" cy="1600200"/>
          </a:xfrm>
        </p:spPr>
        <p:txBody>
          <a:bodyPr/>
          <a:lstStyle/>
          <a:p>
            <a:r>
              <a:rPr lang="en-US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Attendance Statuses</a:t>
            </a:r>
            <a:endParaRPr lang="en-US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Placeholder 7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54E2A0B9-3E6F-6231-3562-EB2F7CB6C7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5180012" y="992187"/>
            <a:ext cx="6172200" cy="4873625"/>
          </a:xfrm>
          <a:ln w="15875">
            <a:solidFill>
              <a:srgbClr val="FFCC33"/>
            </a:solidFill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14F11F-A4EB-1D8C-4FF3-289D51A4D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998167"/>
          </a:xfrm>
          <a:ln>
            <a:noFill/>
          </a:ln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PRESENT</a:t>
            </a:r>
            <a:r>
              <a:rPr lang="en-US" dirty="0">
                <a:solidFill>
                  <a:schemeClr val="bg2"/>
                </a:solidFill>
              </a:rPr>
              <a:t>: Student attended an in-person or synchronous class meeting, or the student engaged or participated in an online asynchronous course in the first week of classes. </a:t>
            </a:r>
          </a:p>
          <a:p>
            <a:r>
              <a:rPr lang="en-US" b="1" dirty="0">
                <a:solidFill>
                  <a:schemeClr val="bg2"/>
                </a:solidFill>
              </a:rPr>
              <a:t>ABSENT</a:t>
            </a:r>
            <a:r>
              <a:rPr lang="en-US" dirty="0">
                <a:solidFill>
                  <a:schemeClr val="bg2"/>
                </a:solidFill>
              </a:rPr>
              <a:t>: Student </a:t>
            </a:r>
            <a:r>
              <a:rPr lang="en-US" i="1" dirty="0">
                <a:solidFill>
                  <a:schemeClr val="bg2"/>
                </a:solidFill>
              </a:rPr>
              <a:t>did not </a:t>
            </a:r>
            <a:r>
              <a:rPr lang="en-US" dirty="0">
                <a:solidFill>
                  <a:schemeClr val="bg2"/>
                </a:solidFill>
              </a:rPr>
              <a:t>attend an in-person or synchronous class meeting, or the student did not engage or participate in an online asynchronous course in the first week of classes.</a:t>
            </a:r>
          </a:p>
          <a:p>
            <a:r>
              <a:rPr lang="en-US" b="1" dirty="0">
                <a:solidFill>
                  <a:schemeClr val="bg2"/>
                </a:solidFill>
              </a:rPr>
              <a:t>EXCUSED</a:t>
            </a:r>
            <a:r>
              <a:rPr lang="en-US" dirty="0">
                <a:solidFill>
                  <a:schemeClr val="bg2"/>
                </a:solidFill>
              </a:rPr>
              <a:t>: Student was not able to attend, engage, or participate in the first week of classes BUT contacted the instructor with reasonable explanation (e.g., military requirements, travel issues, illness).</a:t>
            </a:r>
          </a:p>
        </p:txBody>
      </p:sp>
      <p:pic>
        <p:nvPicPr>
          <p:cNvPr id="10" name="Picture 9" descr="A blue shield with a white b and white text&#10;&#10;Description automatically generated">
            <a:extLst>
              <a:ext uri="{FF2B5EF4-FFF2-40B4-BE49-F238E27FC236}">
                <a16:creationId xmlns:a16="http://schemas.microsoft.com/office/drawing/2014/main" id="{F3B359C7-EBAC-C951-DE32-BF0B5DF98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62891"/>
            <a:ext cx="743274" cy="109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8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246</Words>
  <Application>Microsoft Office PowerPoint</Application>
  <PresentationFormat>Widescreen</PresentationFormat>
  <Paragraphs>13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Qwickly Attendance Tool Getting Started</vt:lpstr>
      <vt:lpstr>PowerPoint Presentation</vt:lpstr>
      <vt:lpstr>PowerPoint Presentation</vt:lpstr>
      <vt:lpstr>PowerPoint Presentation</vt:lpstr>
      <vt:lpstr>PowerPoint Presentation</vt:lpstr>
      <vt:lpstr>Attendance Statuses</vt:lpstr>
    </vt:vector>
  </TitlesOfParts>
  <Company>Bentley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Leturmy, Aimee</dc:creator>
  <cp:lastModifiedBy>Leturmy, Aimee</cp:lastModifiedBy>
  <cp:revision>3</cp:revision>
  <dcterms:created xsi:type="dcterms:W3CDTF">2024-08-19T19:19:31Z</dcterms:created>
  <dcterms:modified xsi:type="dcterms:W3CDTF">2024-08-19T19:54:07Z</dcterms:modified>
</cp:coreProperties>
</file>